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2"/>
  </p:notesMasterIdLst>
  <p:sldIdLst>
    <p:sldId id="334" r:id="rId5"/>
    <p:sldId id="335" r:id="rId6"/>
    <p:sldId id="382" r:id="rId7"/>
    <p:sldId id="405" r:id="rId8"/>
    <p:sldId id="402" r:id="rId9"/>
    <p:sldId id="403" r:id="rId10"/>
    <p:sldId id="397" r:id="rId11"/>
    <p:sldId id="370" r:id="rId12"/>
    <p:sldId id="394" r:id="rId13"/>
    <p:sldId id="396" r:id="rId14"/>
    <p:sldId id="395" r:id="rId15"/>
    <p:sldId id="404" r:id="rId16"/>
    <p:sldId id="398" r:id="rId17"/>
    <p:sldId id="399" r:id="rId18"/>
    <p:sldId id="401" r:id="rId19"/>
    <p:sldId id="400" r:id="rId20"/>
    <p:sldId id="3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2519C9-FC5A-8B28-3016-FA881D564E70}" name="Sheila Adam" initials="SA" userId="863849b1274910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367278"/>
    <a:srgbClr val="CF9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8" autoAdjust="0"/>
    <p:restoredTop sz="94694"/>
  </p:normalViewPr>
  <p:slideViewPr>
    <p:cSldViewPr snapToGrid="0">
      <p:cViewPr varScale="1">
        <p:scale>
          <a:sx n="94" d="100"/>
          <a:sy n="94" d="100"/>
        </p:scale>
        <p:origin x="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4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D03E-C381-4C42-8917-F1BB10215F22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C7ACF-06C7-4F39-BF8C-609B24413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6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78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6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9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5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6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endParaRPr lang="en-GB" sz="105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73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 say thank you to Sheila and Mike – present card/present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0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8EE59-AB61-DB5E-902E-4B6D0FD3C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F91D1-F1D9-976B-4FD5-EAE4CF5BF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EFF27-C93B-BE77-BD28-75A0142BF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8E7C2-893F-89B3-BC3E-35864103F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2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F1EE-D6C9-B7DD-A2BE-4842322F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4F24F-4300-086C-0EA8-B84C6BF00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75666-EF1B-46CC-B8D9-43D7E539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BDB9-1334-4EB4-F5DC-6F8E2EAEC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F1EE-D6C9-B7DD-A2BE-4842322F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4F24F-4300-086C-0EA8-B84C6BF00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75666-EF1B-46CC-B8D9-43D7E539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BDB9-1334-4EB4-F5DC-6F8E2EAEC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5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F1EE-D6C9-B7DD-A2BE-4842322F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4F24F-4300-086C-0EA8-B84C6BF00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75666-EF1B-46CC-B8D9-43D7E539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BDB9-1334-4EB4-F5DC-6F8E2EAEC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6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F1EE-D6C9-B7DD-A2BE-4842322F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4F24F-4300-086C-0EA8-B84C6BF00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75666-EF1B-46CC-B8D9-43D7E539A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BDB9-1334-4EB4-F5DC-6F8E2EAEC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C4CD-41BE-473B-9F8A-8A09F28B9B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8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5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4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6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2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9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4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7E42-0ADB-493C-93D2-241DE60A0669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68D6-E81A-43E3-8F38-2F1734290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214" y="1295728"/>
            <a:ext cx="11062547" cy="49628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br>
              <a:rPr lang="en-GB" sz="7300" b="1" dirty="0"/>
            </a:br>
            <a:r>
              <a:rPr lang="en-GB" sz="7300" b="1" dirty="0"/>
              <a:t>The Clean River Kent Campaign</a:t>
            </a:r>
            <a:br>
              <a:rPr lang="en-GB" sz="7300" b="1" dirty="0"/>
            </a:br>
            <a:r>
              <a:rPr lang="en-GB" sz="7300" b="1" dirty="0"/>
              <a:t>2024 Open Event </a:t>
            </a:r>
            <a:br>
              <a:rPr lang="en-GB" sz="73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34908-DF27-43CF-9D54-041E5024B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07" y="4720485"/>
            <a:ext cx="9144000" cy="1079500"/>
          </a:xfrm>
        </p:spPr>
        <p:txBody>
          <a:bodyPr>
            <a:normAutofit fontScale="92500" lnSpcReduction="20000"/>
          </a:bodyPr>
          <a:lstStyle/>
          <a:p>
            <a:endParaRPr lang="en-GB" sz="4000" dirty="0"/>
          </a:p>
          <a:p>
            <a:r>
              <a:rPr lang="en-GB" sz="4000" dirty="0"/>
              <a:t>Saturday 12</a:t>
            </a:r>
            <a:r>
              <a:rPr lang="en-GB" sz="4000" baseline="30000" dirty="0"/>
              <a:t>th</a:t>
            </a:r>
            <a:r>
              <a:rPr lang="en-GB" sz="4000" dirty="0"/>
              <a:t> October 2024 </a:t>
            </a:r>
          </a:p>
        </p:txBody>
      </p:sp>
      <p:pic>
        <p:nvPicPr>
          <p:cNvPr id="13" name="Picture 12" descr="A blue and purple logo&#10;&#10;Description automatically generated">
            <a:extLst>
              <a:ext uri="{FF2B5EF4-FFF2-40B4-BE49-F238E27FC236}">
                <a16:creationId xmlns:a16="http://schemas.microsoft.com/office/drawing/2014/main" id="{E786831F-6D00-7656-5464-987EFFF11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147" y="-308224"/>
            <a:ext cx="4074590" cy="21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0" y="856052"/>
            <a:ext cx="66852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Bathing Water Status – update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Research into stakeholders, development plans at Sandy Bottoms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Meetings with local authorities / councillors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/ UU to discuss the overall development of the area as a ‘green/blue’ nature hub in centre of Kendal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Link with Natural Kendal and the synergies with their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 to defer bathing status application to 2025 or 2026 based on timescales for development of site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Defra are reviewing the criteria – we have lobbied them to ensure these work for upland rivers and will meet with Defra officials to discuss our views along with other river groups</a:t>
            </a: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372979" y="338667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14" name="Picture 13" descr="A person in a red shirt in water&#10;&#10;Description automatically generated">
            <a:extLst>
              <a:ext uri="{FF2B5EF4-FFF2-40B4-BE49-F238E27FC236}">
                <a16:creationId xmlns:a16="http://schemas.microsoft.com/office/drawing/2014/main" id="{DD7DD73C-C232-EFC4-E524-B041200820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200" y="1506638"/>
            <a:ext cx="4969038" cy="42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38854" y="611293"/>
            <a:ext cx="73628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Valuing &amp; developing an emotional response to the river Kent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Banner and supporting leaflets that tap into different people’s interests – nature, science, politics, recreation. </a:t>
            </a:r>
            <a:endParaRPr lang="en-GB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2025 Calendar in production (campaigning messages to raise awareness &amp; funds) </a:t>
            </a:r>
          </a:p>
          <a:p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Attendance at several events, including Natural Kendal conference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Liaison with National Trust (Sizergh) re. production of walking leaflet (Kendal to Sizergh)</a:t>
            </a:r>
          </a:p>
          <a:p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Link </a:t>
            </a:r>
            <a:r>
              <a:rPr lang="en-GB" sz="2000">
                <a:latin typeface="Calibri" panose="020F0502020204030204" pitchFamily="34" charset="0"/>
                <a:ea typeface="Times New Roman" panose="02020603050405020304" pitchFamily="18" charset="0"/>
              </a:rPr>
              <a:t>up with Morecambe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Bay Partnership (Blue Influencers project) on river/water project with schools </a:t>
            </a:r>
          </a:p>
          <a:p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Establishing links with other river supporters to share ideas – Protect our Rivers Facebook group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138854" y="338667"/>
            <a:ext cx="105223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10" name="Picture 9" descr="A child drawing on a large white surface&#10;&#10;Description automatically generated">
            <a:extLst>
              <a:ext uri="{FF2B5EF4-FFF2-40B4-BE49-F238E27FC236}">
                <a16:creationId xmlns:a16="http://schemas.microsoft.com/office/drawing/2014/main" id="{72D17B35-96A7-5304-0514-7BA616A92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90" y="1138886"/>
            <a:ext cx="4103531" cy="2308236"/>
          </a:xfrm>
          <a:prstGeom prst="rect">
            <a:avLst/>
          </a:prstGeom>
        </p:spPr>
      </p:pic>
      <p:pic>
        <p:nvPicPr>
          <p:cNvPr id="7" name="Picture 6" descr="Two women standing next to a table&#10;&#10;Description automatically generated">
            <a:extLst>
              <a:ext uri="{FF2B5EF4-FFF2-40B4-BE49-F238E27FC236}">
                <a16:creationId xmlns:a16="http://schemas.microsoft.com/office/drawing/2014/main" id="{135C05DC-8AC8-5B60-69D6-116A34AA4B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90" y="3583093"/>
            <a:ext cx="4103531" cy="30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0" y="856052"/>
            <a:ext cx="9095211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Events / Talks / Meetings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Regular attendance at Kent Working Group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Regular attendance at Natural Kendal meetings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River Clean Up with Lakeland Canoe Club &amp; Trash Free Trails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Attended Love Windermere march / plan to attend London </a:t>
            </a:r>
          </a:p>
          <a:p>
            <a:pPr lvl="0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march on 3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November -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www.marchforcleanwater.org</a:t>
            </a: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Invited to speak at: </a:t>
            </a:r>
          </a:p>
          <a:p>
            <a:pPr marL="285750" lvl="0" indent="-285750">
              <a:buFontTx/>
              <a:buChar char="-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Kendal Town Council </a:t>
            </a:r>
          </a:p>
          <a:p>
            <a:pPr marL="285750" lvl="0" indent="-285750">
              <a:buFontTx/>
              <a:buChar char="-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Ilkley Conference - </a:t>
            </a:r>
            <a:r>
              <a:rPr lang="en-GB" sz="2400" i="1" dirty="0"/>
              <a:t>Cleaning up our Rivers, Lakes &amp; Seas:  </a:t>
            </a:r>
          </a:p>
          <a:p>
            <a:pPr lvl="1"/>
            <a:r>
              <a:rPr lang="en-GB" sz="2400" i="1" dirty="0"/>
              <a:t>The Answers</a:t>
            </a:r>
          </a:p>
          <a:p>
            <a:pPr marL="285750" lvl="0" indent="-285750">
              <a:buFontTx/>
              <a:buChar char="-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Natural Kendal Conference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149459" y="264374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12" name="Picture 11" descr="A person holding a child on his shoulders&#10;&#10;Description automatically generated">
            <a:extLst>
              <a:ext uri="{FF2B5EF4-FFF2-40B4-BE49-F238E27FC236}">
                <a16:creationId xmlns:a16="http://schemas.microsoft.com/office/drawing/2014/main" id="{9902BB60-1997-23C8-DA38-9DCB3104DD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958" y="1138886"/>
            <a:ext cx="3518747" cy="5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1" y="856052"/>
            <a:ext cx="116564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Campaigning – Holding UU to account </a:t>
            </a:r>
          </a:p>
          <a:p>
            <a:pPr lvl="0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Attendance at UU AGM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Scrutinising UU Draft Business Plan and Ofwat draft 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Membership of Staveley Clean Water, Clean Streets Group to monitor progress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with scheme works supported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Continuing monitoring of river water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monitoring at Staveley WwTW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Detailed modelling of water / sewage flows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Meetings with UU re. plans for Burneside Pumping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Visits to Staveley and Kendal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WwTWs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Participation in national coalition of coastal and inland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water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Progress update meetings with: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Louise Beardmore (CEO – UU) and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W&amp;F Councillors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Farron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for other local campaign groups including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Love Windermere / national marches / new groups</a:t>
            </a: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81280" y="211183"/>
            <a:ext cx="10559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B2C51B-22A2-773E-02B3-B93638BCF2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37" y="3197013"/>
            <a:ext cx="5113165" cy="32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0" y="856052"/>
            <a:ext cx="694266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Campaigning – Off-mains sewage treatment, individual actions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well-attended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CRKC talk about off-mains sewage (and individual household follow up by speaker)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Plans underway to create a series of information leaflets aimed at: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Householders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Septic tank / off-mains sewage owners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	The leaflets will provide advice on what to do/not to do in the 	household to minimise contributing to river pollution, plus specific 	guidance / sources of further advice on how to ensure your off-	mains sewage solution is well-managed. </a:t>
            </a:r>
          </a:p>
          <a:p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 of the Campaigning workshop discussion will be to brainstorm how CRKC can reach the widest audience with these leaflets, from householders to holiday cottage companies. </a:t>
            </a: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372979" y="338667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75ED458C-FEF6-1AF4-06A2-B303287DE1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001" y="1613020"/>
            <a:ext cx="4657917" cy="2264265"/>
          </a:xfrm>
          <a:prstGeom prst="rect">
            <a:avLst/>
          </a:prstGeom>
        </p:spPr>
      </p:pic>
      <p:pic>
        <p:nvPicPr>
          <p:cNvPr id="10" name="Picture 9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F77B4AE2-C83F-9E18-793A-D10E992AFA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044" y="4096452"/>
            <a:ext cx="4722955" cy="22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240" y="115146"/>
            <a:ext cx="81754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                 </a:t>
            </a:r>
          </a:p>
          <a:p>
            <a:r>
              <a:rPr lang="en-GB" sz="2800" b="1" dirty="0"/>
              <a:t>INTRODUCTION TO DISCUSSION GROUPS</a:t>
            </a:r>
          </a:p>
          <a:p>
            <a:r>
              <a:rPr lang="en-GB" sz="2800" b="1" dirty="0"/>
              <a:t>To explore CRKC work priorities for 2024/25</a:t>
            </a:r>
          </a:p>
          <a:p>
            <a:endParaRPr lang="en-GB" sz="2800" b="1" dirty="0"/>
          </a:p>
          <a:p>
            <a:r>
              <a:rPr lang="en-GB" sz="2800" b="1" dirty="0"/>
              <a:t>GROUPS</a:t>
            </a:r>
          </a:p>
          <a:p>
            <a:pPr marL="971550" lvl="1" indent="-514350">
              <a:buAutoNum type="alphaUcPeriod"/>
            </a:pPr>
            <a:r>
              <a:rPr lang="en-GB" sz="2800" dirty="0"/>
              <a:t>Citizen Science</a:t>
            </a:r>
            <a:endParaRPr lang="en-GB" sz="2800" dirty="0">
              <a:highlight>
                <a:srgbClr val="FFFF00"/>
              </a:highlight>
            </a:endParaRPr>
          </a:p>
          <a:p>
            <a:pPr marL="971550" lvl="1" indent="-514350">
              <a:buAutoNum type="alphaUcPeriod"/>
            </a:pPr>
            <a:r>
              <a:rPr lang="en-GB" sz="2800" dirty="0"/>
              <a:t>Emotional Response to River</a:t>
            </a:r>
            <a:endParaRPr lang="en-GB" sz="2800" dirty="0">
              <a:highlight>
                <a:srgbClr val="FFFF00"/>
              </a:highlight>
            </a:endParaRPr>
          </a:p>
          <a:p>
            <a:pPr marL="971550" lvl="1" indent="-514350">
              <a:buAutoNum type="alphaUcPeriod"/>
            </a:pPr>
            <a:r>
              <a:rPr lang="en-GB" sz="2800" dirty="0"/>
              <a:t>Bathing water status </a:t>
            </a:r>
          </a:p>
          <a:p>
            <a:pPr marL="971550" lvl="1" indent="-514350">
              <a:buAutoNum type="alphaUcPeriod"/>
            </a:pPr>
            <a:r>
              <a:rPr lang="en-GB" sz="2800" dirty="0"/>
              <a:t>Campaigning &amp; CRKC objectives</a:t>
            </a:r>
            <a:endParaRPr lang="en-GB" sz="2800" dirty="0">
              <a:highlight>
                <a:srgbClr val="FFFF00"/>
              </a:highlight>
            </a:endParaRPr>
          </a:p>
          <a:p>
            <a:endParaRPr lang="en-GB" sz="2800" b="1" dirty="0"/>
          </a:p>
          <a:p>
            <a:r>
              <a:rPr lang="en-GB" sz="2800" b="1" dirty="0"/>
              <a:t>TIMINGS </a:t>
            </a:r>
          </a:p>
          <a:p>
            <a:r>
              <a:rPr lang="en-GB" sz="2800" dirty="0"/>
              <a:t>1.10 – 1.40 	Session 1</a:t>
            </a:r>
          </a:p>
          <a:p>
            <a:r>
              <a:rPr lang="en-GB" sz="2800" dirty="0"/>
              <a:t>1.40 – 2.10	Session 2</a:t>
            </a:r>
            <a:r>
              <a:rPr lang="en-GB" sz="2800" b="1" dirty="0"/>
              <a:t> 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3866EE20-A14D-668B-9791-0ADD7713E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33" y="-308224"/>
            <a:ext cx="3207604" cy="1684247"/>
          </a:xfrm>
          <a:prstGeom prst="rect">
            <a:avLst/>
          </a:prstGeom>
        </p:spPr>
      </p:pic>
      <p:pic>
        <p:nvPicPr>
          <p:cNvPr id="13" name="Picture 12" descr="A person standing in water with a tree in her hand&#10;&#10;Description automatically generated">
            <a:extLst>
              <a:ext uri="{FF2B5EF4-FFF2-40B4-BE49-F238E27FC236}">
                <a16:creationId xmlns:a16="http://schemas.microsoft.com/office/drawing/2014/main" id="{9D716AD6-3507-E7D8-93F3-EFABF2FF4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578" y="1297574"/>
            <a:ext cx="3446445" cy="49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0" y="856052"/>
            <a:ext cx="90952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Feedback from groups</a:t>
            </a:r>
          </a:p>
          <a:p>
            <a:pPr lvl="1"/>
            <a:endParaRPr lang="en-GB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General discussion</a:t>
            </a:r>
          </a:p>
          <a:p>
            <a:pPr lvl="1"/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clusions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372979" y="338667"/>
            <a:ext cx="10288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	REVIEW </a:t>
            </a:r>
          </a:p>
          <a:p>
            <a:endParaRPr lang="en-GB" dirty="0"/>
          </a:p>
        </p:txBody>
      </p:sp>
      <p:pic>
        <p:nvPicPr>
          <p:cNvPr id="7" name="Picture 6" descr="A child in a kayak&#10;&#10;Description automatically generated">
            <a:extLst>
              <a:ext uri="{FF2B5EF4-FFF2-40B4-BE49-F238E27FC236}">
                <a16:creationId xmlns:a16="http://schemas.microsoft.com/office/drawing/2014/main" id="{26C80543-157F-7A14-BB5A-D7751E78B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166" y="1081113"/>
            <a:ext cx="5031122" cy="3405564"/>
          </a:xfrm>
          <a:prstGeom prst="rect">
            <a:avLst/>
          </a:prstGeom>
        </p:spPr>
      </p:pic>
      <p:pic>
        <p:nvPicPr>
          <p:cNvPr id="10" name="Picture 9" descr="A couple of people in a red raft&#10;&#10;Description automatically generated">
            <a:extLst>
              <a:ext uri="{FF2B5EF4-FFF2-40B4-BE49-F238E27FC236}">
                <a16:creationId xmlns:a16="http://schemas.microsoft.com/office/drawing/2014/main" id="{49EFA19C-5BCF-5F6A-D534-12DC957D07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166" y="3897422"/>
            <a:ext cx="5031122" cy="26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2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AC23-B65B-9983-DD9B-05B7EBA3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6F37-5F53-10FE-372A-4C1CC714F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D30C3-5BC5-CDB6-0698-94022A199ECE}"/>
              </a:ext>
            </a:extLst>
          </p:cNvPr>
          <p:cNvSpPr txBox="1"/>
          <p:nvPr/>
        </p:nvSpPr>
        <p:spPr>
          <a:xfrm>
            <a:off x="236784" y="-86573"/>
            <a:ext cx="11582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THANK YOU FOR COMING! </a:t>
            </a: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E98319A6-372C-6488-6373-ED6BCFEDA4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637" y="-283165"/>
            <a:ext cx="3627550" cy="1904752"/>
          </a:xfrm>
          <a:prstGeom prst="rect">
            <a:avLst/>
          </a:prstGeom>
        </p:spPr>
      </p:pic>
      <p:pic>
        <p:nvPicPr>
          <p:cNvPr id="4" name="Picture 3" descr="A group of people standing in a field with bags of trash&#10;&#10;Description automatically generated">
            <a:extLst>
              <a:ext uri="{FF2B5EF4-FFF2-40B4-BE49-F238E27FC236}">
                <a16:creationId xmlns:a16="http://schemas.microsoft.com/office/drawing/2014/main" id="{E4B99D2F-F988-1749-C13D-5D0BDEDBC3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301" y="1259839"/>
            <a:ext cx="9803844" cy="54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240" y="115146"/>
            <a:ext cx="817541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                 </a:t>
            </a:r>
          </a:p>
          <a:p>
            <a:r>
              <a:rPr lang="en-GB" sz="2800" b="1" dirty="0"/>
              <a:t>			</a:t>
            </a:r>
            <a:r>
              <a:rPr lang="en-GB" sz="4000" b="1" dirty="0"/>
              <a:t>AGENDA </a:t>
            </a:r>
            <a:r>
              <a:rPr lang="en-GB" b="1" dirty="0"/>
              <a:t> </a:t>
            </a:r>
            <a:endParaRPr lang="en-GB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12.00pm 	Light lunch/introductions</a:t>
            </a:r>
          </a:p>
          <a:p>
            <a:pPr marL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12.30pm 	Welcome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Purpose of day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Quick national overview </a:t>
            </a:r>
            <a:endParaRPr lang="en-GB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12.40pm	What CRKC volunteers have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achieved so far in 2024?</a:t>
            </a:r>
          </a:p>
          <a:p>
            <a:pPr marL="914400" lvl="1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1.00pm  	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 to the workshops </a:t>
            </a:r>
          </a:p>
          <a:p>
            <a:pPr marL="45720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Break/Coffee</a:t>
            </a:r>
          </a:p>
          <a:p>
            <a:pPr marL="457200"/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1.10pm	Group discussions </a:t>
            </a:r>
          </a:p>
          <a:p>
            <a:pPr marL="457200"/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2.10pm</a:t>
            </a: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Review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 discussion </a:t>
            </a:r>
          </a:p>
          <a:p>
            <a:pPr marL="45720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Conclusions</a:t>
            </a:r>
          </a:p>
          <a:p>
            <a:pPr marL="457200"/>
            <a:endParaRPr lang="en-GB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2.30pm 	Finish</a:t>
            </a:r>
            <a:endParaRPr lang="en-GB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/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3866EE20-A14D-668B-9791-0ADD7713E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33" y="-308224"/>
            <a:ext cx="3207604" cy="1684247"/>
          </a:xfrm>
          <a:prstGeom prst="rect">
            <a:avLst/>
          </a:prstGeom>
        </p:spPr>
      </p:pic>
      <p:pic>
        <p:nvPicPr>
          <p:cNvPr id="6" name="Picture 5" descr="Two women standing in a river&#10;&#10;Description automatically generated">
            <a:extLst>
              <a:ext uri="{FF2B5EF4-FFF2-40B4-BE49-F238E27FC236}">
                <a16:creationId xmlns:a16="http://schemas.microsoft.com/office/drawing/2014/main" id="{D10C0BCF-9E53-711E-D7EB-0F47326B73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0" y="1205652"/>
            <a:ext cx="5235786" cy="47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D3C6-1F72-BF2E-F9A9-DFD5EC29C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E52A-AF10-0104-1B61-E1A3D86E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365FC-0840-1D64-73D5-B83B2011CF96}"/>
              </a:ext>
            </a:extLst>
          </p:cNvPr>
          <p:cNvSpPr txBox="1"/>
          <p:nvPr/>
        </p:nvSpPr>
        <p:spPr>
          <a:xfrm>
            <a:off x="697862" y="585470"/>
            <a:ext cx="67032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Purpose of day </a:t>
            </a: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1. Review progress this year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2. Get feedback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3. Discuss future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C2565865-334C-159F-79C2-59A2AF803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07" y="-308223"/>
            <a:ext cx="3404030" cy="1787386"/>
          </a:xfrm>
          <a:prstGeom prst="rect">
            <a:avLst/>
          </a:prstGeom>
        </p:spPr>
      </p:pic>
      <p:pic>
        <p:nvPicPr>
          <p:cNvPr id="6" name="Picture 5" descr="A group of people standing in a river&#10;&#10;Description automatically generated">
            <a:extLst>
              <a:ext uri="{FF2B5EF4-FFF2-40B4-BE49-F238E27FC236}">
                <a16:creationId xmlns:a16="http://schemas.microsoft.com/office/drawing/2014/main" id="{790E6D79-035B-AB3B-E351-3F4C790131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801" y="1224492"/>
            <a:ext cx="3919220" cy="52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D3C6-1F72-BF2E-F9A9-DFD5EC29C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E52A-AF10-0104-1B61-E1A3D86E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365FC-0840-1D64-73D5-B83B2011CF96}"/>
              </a:ext>
            </a:extLst>
          </p:cNvPr>
          <p:cNvSpPr txBox="1"/>
          <p:nvPr/>
        </p:nvSpPr>
        <p:spPr>
          <a:xfrm>
            <a:off x="0" y="387560"/>
            <a:ext cx="414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National Overview</a:t>
            </a: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C2565865-334C-159F-79C2-59A2AF803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07" y="-308223"/>
            <a:ext cx="3404030" cy="1787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ED1BF-300D-B048-969F-2A42330F9203}"/>
              </a:ext>
            </a:extLst>
          </p:cNvPr>
          <p:cNvSpPr txBox="1"/>
          <p:nvPr/>
        </p:nvSpPr>
        <p:spPr>
          <a:xfrm>
            <a:off x="312019" y="1004637"/>
            <a:ext cx="11446042" cy="555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Emerging national consensus re. wastewater services around the need to: 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tackle failing water companies </a:t>
            </a: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special measures &amp; special administration if necessary - leaving the debt with the water companies.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that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investment in water company assets is speeded up </a:t>
            </a: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above-inflation increases in customer bills - the targets for improvement must be brought forward, 2050 is too late for our water courses. 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 environmental and financial regulation and enforcement</a:t>
            </a: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 legislation effectively </a:t>
            </a:r>
            <a:r>
              <a:rPr lang="en-GB" sz="20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amend the current Water Bill to provide any further necessary measures.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End self-monitoring 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by water companies.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Speed up the introduction of </a:t>
            </a:r>
            <a:r>
              <a:rPr lang="en-GB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24/7 real time monitoring </a:t>
            </a:r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 the technology is available and needs to be rolled out.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increased awareness of the impact of negative land-use practices; plus increase of chemicals, pharmaceuticals and micro-plastics in our water courses. </a:t>
            </a:r>
          </a:p>
        </p:txBody>
      </p:sp>
    </p:spTree>
    <p:extLst>
      <p:ext uri="{BB962C8B-B14F-4D97-AF65-F5344CB8AC3E}">
        <p14:creationId xmlns:p14="http://schemas.microsoft.com/office/powerpoint/2010/main" val="10320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D3C6-1F72-BF2E-F9A9-DFD5EC29C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E52A-AF10-0104-1B61-E1A3D86E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C2565865-334C-159F-79C2-59A2AF803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07" y="-308223"/>
            <a:ext cx="3404030" cy="1787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ED1BF-300D-B048-969F-2A42330F9203}"/>
              </a:ext>
            </a:extLst>
          </p:cNvPr>
          <p:cNvSpPr txBox="1"/>
          <p:nvPr/>
        </p:nvSpPr>
        <p:spPr>
          <a:xfrm>
            <a:off x="257386" y="325543"/>
            <a:ext cx="1186688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selection of media headlines in Summer 2024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Every water firm in England and Wales under investigation over sewage spills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Guardian, 15 July</a:t>
            </a:r>
          </a:p>
          <a:p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i="1" kern="18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Calls for water firms to be 'punished' after revelations of sewage permit breaches </a:t>
            </a:r>
            <a:r>
              <a:rPr lang="en-GB" sz="1800" kern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800" b="1" kern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 News, 9 August</a:t>
            </a:r>
          </a:p>
          <a:p>
            <a:endParaRPr lang="en-GB" sz="1800" b="1" kern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i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Thames Water boss handed huge bonus despite horror year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Mirror, 10 July</a:t>
            </a:r>
          </a:p>
          <a:p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Fixing Britain’s sewage crisis is going to cost billions, but where is all that money coming from?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iNews, 12 August</a:t>
            </a:r>
          </a:p>
          <a:p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 water companies told to double compensation for outages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Bloomberg, 12 August</a:t>
            </a:r>
          </a:p>
          <a:p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8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polluted is your local river? Cocktail of almost 500 different chemicals found in waterways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ITV News, 6 August</a:t>
            </a:r>
          </a:p>
          <a:p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i="1" kern="100" dirty="0">
              <a:solidFill>
                <a:srgbClr val="44546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i="1" kern="1800" dirty="0">
                <a:solidFill>
                  <a:srgbClr val="44546A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Ofwat turns focus on United Utilities with probe into sewage disposal </a:t>
            </a:r>
            <a:r>
              <a:rPr lang="en-GB" sz="1800" kern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800" b="1" kern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Business Desk, 16 July</a:t>
            </a:r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1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D3C6-1F72-BF2E-F9A9-DFD5EC29C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DB5BE-A132-C85B-9DE7-1F4548C0B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70" t="-1" b="-1"/>
          <a:stretch/>
        </p:blipFill>
        <p:spPr>
          <a:xfrm>
            <a:off x="5060779" y="1479163"/>
            <a:ext cx="6927782" cy="4538629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AE52A-AF10-0104-1B61-E1A3D86E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365FC-0840-1D64-73D5-B83B2011CF96}"/>
              </a:ext>
            </a:extLst>
          </p:cNvPr>
          <p:cNvSpPr txBox="1"/>
          <p:nvPr/>
        </p:nvSpPr>
        <p:spPr>
          <a:xfrm>
            <a:off x="372978" y="141028"/>
            <a:ext cx="936707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 agreed at Spring ’24 </a:t>
            </a:r>
          </a:p>
          <a:p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Workshop: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Continue Citizen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Plan towards application for </a:t>
            </a:r>
          </a:p>
          <a:p>
            <a:r>
              <a:rPr lang="en-US" sz="3200" dirty="0"/>
              <a:t>	bathing water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‘Engagement’ with the River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Ongoing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Election hustings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campaigning</a:t>
            </a: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C2565865-334C-159F-79C2-59A2AF8031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07" y="-308223"/>
            <a:ext cx="3404030" cy="17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62561" y="856052"/>
            <a:ext cx="6400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General Election Hustings </a:t>
            </a:r>
          </a:p>
          <a:p>
            <a:pPr lvl="0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Provided a platform for public to discuss water issues with candidates for Westmorland and Lonsdale</a:t>
            </a: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8 official candidates invited – 6 out of 8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attended</a:t>
            </a: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 Gra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ham (BBC presenter/local Kendal resident) chaired</a:t>
            </a:r>
          </a:p>
          <a:p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</a:rPr>
              <a:t>Around 100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people took part in the discussion </a:t>
            </a:r>
          </a:p>
          <a:p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162561" y="332680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7" name="Picture 6" descr="A person pointing at a microphone&#10;&#10;Description automatically generated">
            <a:extLst>
              <a:ext uri="{FF2B5EF4-FFF2-40B4-BE49-F238E27FC236}">
                <a16:creationId xmlns:a16="http://schemas.microsoft.com/office/drawing/2014/main" id="{ED50BDA8-7262-5485-B37B-0AB6B9C82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889" y="1087699"/>
            <a:ext cx="4252885" cy="2835256"/>
          </a:xfrm>
          <a:prstGeom prst="rect">
            <a:avLst/>
          </a:prstGeom>
        </p:spPr>
      </p:pic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F39A7420-6CBB-AF06-3EDA-2CFB4E1DD1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868" y="4006017"/>
            <a:ext cx="4258906" cy="25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215394" y="799459"/>
            <a:ext cx="7443877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CRKC Citizen Science Programme – completed 12 months of Freshwater Watch nutrient testing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Congratulations &amp; thank you to everyone involved!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Results have been collated into a report with results for each 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240 samples, from 17 sites (excluding abandoned pilot sites), from 1 Sept 23 to 31 Aug 24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river Kent plus tributaries: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river Gowan, Mint Spring,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Lambrigg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Beck,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Underbarrow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Pool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significant data set that provides: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much information for FWW national database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valuable baseline about the general health of the river &amp; tributaries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general indication of some ‘hot spots’ for further investigation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citizen science workshop will introduce the findings in more detail, discuss what we do with the results, and how it informs future CRKC monitoring plans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372979" y="338667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852C2-8082-A7DE-4CFF-0BB1B05C5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387" y="3623798"/>
            <a:ext cx="4007187" cy="3017250"/>
          </a:xfrm>
          <a:prstGeom prst="rect">
            <a:avLst/>
          </a:prstGeom>
        </p:spPr>
      </p:pic>
      <p:pic>
        <p:nvPicPr>
          <p:cNvPr id="10" name="Picture 9" descr="A blue logo with a river and clouds&#10;&#10;Description automatically generated">
            <a:extLst>
              <a:ext uri="{FF2B5EF4-FFF2-40B4-BE49-F238E27FC236}">
                <a16:creationId xmlns:a16="http://schemas.microsoft.com/office/drawing/2014/main" id="{7A2DEDD0-65EF-E1F3-0579-C975C50FEC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30" y="1358053"/>
            <a:ext cx="3924315" cy="17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D0926-C92F-202A-0DED-37215DC1E8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4524" y="914901"/>
            <a:ext cx="1866989" cy="84324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2200A-7314-406D-AF30-B681E4A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9" y="1004637"/>
            <a:ext cx="7128709" cy="5329989"/>
          </a:xfrm>
        </p:spPr>
        <p:txBody>
          <a:bodyPr>
            <a:normAutofit/>
          </a:bodyPr>
          <a:lstStyle/>
          <a:p>
            <a:pPr algn="l"/>
            <a:br>
              <a:rPr lang="en-GB" sz="2700" b="1" dirty="0"/>
            </a:br>
            <a:br>
              <a:rPr lang="en-GB" sz="4000" b="1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55F-29F9-4D2B-9C95-68F42DCF9DF4}"/>
              </a:ext>
            </a:extLst>
          </p:cNvPr>
          <p:cNvSpPr txBox="1"/>
          <p:nvPr/>
        </p:nvSpPr>
        <p:spPr>
          <a:xfrm>
            <a:off x="125833" y="425018"/>
            <a:ext cx="909521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CRKC Citizen Science Programme – Microbial Source Tracking with </a:t>
            </a:r>
          </a:p>
          <a:p>
            <a:pPr lvl="0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of Sheffield to assess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sources of faecal bacteria – </a:t>
            </a:r>
          </a:p>
          <a:p>
            <a:pPr lvl="0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human/ruminants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Secured additional funding from Patagonia to extend the number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and type of tests, including UK first testing with ‘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torpedos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 sets of monthly samples (May to October) collected &amp; delivered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to Sheffield University lab.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Researchers currently analysing data – results due December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(academic publications(s) to follow) 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Once CRKC has the results we will decide how best to use them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for campaigning purposes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CRKC spoke at national rivers conference in Sept to campaigners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from around the country about our citizen science programme </a:t>
            </a: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over the last 3 years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and purple logo&#10;&#10;Description automatically generated">
            <a:extLst>
              <a:ext uri="{FF2B5EF4-FFF2-40B4-BE49-F238E27FC236}">
                <a16:creationId xmlns:a16="http://schemas.microsoft.com/office/drawing/2014/main" id="{B568908B-6DB0-FD1F-C621-3BA6D4504A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19" y="-135467"/>
            <a:ext cx="2844371" cy="149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22240-C35D-B6C0-4179-AD0A5675E889}"/>
              </a:ext>
            </a:extLst>
          </p:cNvPr>
          <p:cNvSpPr txBox="1"/>
          <p:nvPr/>
        </p:nvSpPr>
        <p:spPr>
          <a:xfrm>
            <a:off x="307024" y="80588"/>
            <a:ext cx="1028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have CRKC volunteers achieved so far in 2024? </a:t>
            </a:r>
          </a:p>
          <a:p>
            <a:endParaRPr lang="en-GB" dirty="0"/>
          </a:p>
        </p:txBody>
      </p:sp>
      <p:pic>
        <p:nvPicPr>
          <p:cNvPr id="8" name="Picture 7" descr="A group of people standing next to a river&#10;&#10;Description automatically generated">
            <a:extLst>
              <a:ext uri="{FF2B5EF4-FFF2-40B4-BE49-F238E27FC236}">
                <a16:creationId xmlns:a16="http://schemas.microsoft.com/office/drawing/2014/main" id="{F660D6E7-0C0E-0463-345C-7A73F222C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567" y="1622738"/>
            <a:ext cx="5018578" cy="4598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2961D-26B0-19B8-7EF3-D5FEBA0309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8647" y="4307839"/>
            <a:ext cx="3097166" cy="24378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1B44B48-2395-DC2E-938C-CDF61895F3C2}"/>
              </a:ext>
            </a:extLst>
          </p:cNvPr>
          <p:cNvGrpSpPr/>
          <p:nvPr/>
        </p:nvGrpSpPr>
        <p:grpSpPr>
          <a:xfrm>
            <a:off x="6910567" y="1004637"/>
            <a:ext cx="2089083" cy="2123658"/>
            <a:chOff x="4156963" y="2531273"/>
            <a:chExt cx="2378075" cy="24974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D484ED-5BBF-8ABD-D93E-D03283E04584}"/>
                </a:ext>
              </a:extLst>
            </p:cNvPr>
            <p:cNvGrpSpPr/>
            <p:nvPr/>
          </p:nvGrpSpPr>
          <p:grpSpPr>
            <a:xfrm>
              <a:off x="4156963" y="2531273"/>
              <a:ext cx="2378075" cy="2497455"/>
              <a:chOff x="0" y="0"/>
              <a:chExt cx="2378075" cy="249745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8CAA24-BF69-DB0C-CD3C-D91135F80823}"/>
                  </a:ext>
                </a:extLst>
              </p:cNvPr>
              <p:cNvSpPr/>
              <p:nvPr/>
            </p:nvSpPr>
            <p:spPr>
              <a:xfrm>
                <a:off x="0" y="0"/>
                <a:ext cx="2378075" cy="2497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24712">
                  <a:lnSpc>
                    <a:spcPct val="107000"/>
                  </a:lnSpc>
                  <a:spcAft>
                    <a:spcPts val="984"/>
                  </a:spcAft>
                </a:pPr>
                <a:r>
                  <a:rPr lang="en-GB" sz="1353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 </a:t>
                </a:r>
                <a:endParaRPr lang="en-GB" sz="1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endParaRPr>
              </a:p>
            </p:txBody>
          </p:sp>
          <p:pic>
            <p:nvPicPr>
              <p:cNvPr id="12" name="Shape 10">
                <a:extLst>
                  <a:ext uri="{FF2B5EF4-FFF2-40B4-BE49-F238E27FC236}">
                    <a16:creationId xmlns:a16="http://schemas.microsoft.com/office/drawing/2014/main" id="{0EB911C9-E945-405B-2EC1-CA3954D491F3}"/>
                  </a:ext>
                </a:extLst>
              </p:cNvPr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-59690" y="59690"/>
                <a:ext cx="2497455" cy="2378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9A412A-48DF-BB2D-3809-73668D711ABF}"/>
                  </a:ext>
                </a:extLst>
              </p:cNvPr>
              <p:cNvSpPr/>
              <p:nvPr/>
            </p:nvSpPr>
            <p:spPr>
              <a:xfrm>
                <a:off x="685800" y="1803400"/>
                <a:ext cx="502920" cy="468630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24712">
                  <a:lnSpc>
                    <a:spcPct val="107000"/>
                  </a:lnSpc>
                  <a:spcAft>
                    <a:spcPts val="984"/>
                  </a:spcAft>
                </a:pPr>
                <a:r>
                  <a:rPr lang="en-GB" sz="1353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rPr>
                  <a:t> </a:t>
                </a:r>
                <a:endParaRPr lang="en-GB" sz="1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Aptos" panose="020B00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D5429C0-C87E-9F67-2F1D-ABC3B0AD74E9}"/>
              </a:ext>
            </a:extLst>
          </p:cNvPr>
          <p:cNvSpPr txBox="1"/>
          <p:nvPr/>
        </p:nvSpPr>
        <p:spPr>
          <a:xfrm>
            <a:off x="3882024" y="6005113"/>
            <a:ext cx="34454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Funded by:</a:t>
            </a:r>
          </a:p>
          <a:p>
            <a:r>
              <a:rPr lang="en-GB" sz="2800" b="1" dirty="0"/>
              <a:t>Woodleigh Impact &amp; </a:t>
            </a: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494371D0-F75E-FEE5-7CB6-E8148B6E9D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617" y="5934578"/>
            <a:ext cx="1771030" cy="9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1aebad-2400-49a7-8d6f-1b99e55458b5">
      <UserInfo>
        <DisplayName>Katherine Andrews</DisplayName>
        <AccountId>197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91469A585B14ABB9CFDD7D71B0547" ma:contentTypeVersion="13" ma:contentTypeDescription="Create a new document." ma:contentTypeScope="" ma:versionID="bd74ab13b00f8e7e8db8015487b29b4b">
  <xsd:schema xmlns:xsd="http://www.w3.org/2001/XMLSchema" xmlns:xs="http://www.w3.org/2001/XMLSchema" xmlns:p="http://schemas.microsoft.com/office/2006/metadata/properties" xmlns:ns2="13666c74-b4ad-4406-8282-28f46dd3294a" xmlns:ns3="1e1aebad-2400-49a7-8d6f-1b99e55458b5" targetNamespace="http://schemas.microsoft.com/office/2006/metadata/properties" ma:root="true" ma:fieldsID="556cb5c8555d6ec40faa18cfe117bafe" ns2:_="" ns3:_="">
    <xsd:import namespace="13666c74-b4ad-4406-8282-28f46dd3294a"/>
    <xsd:import namespace="1e1aebad-2400-49a7-8d6f-1b99e5545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66c74-b4ad-4406-8282-28f46dd32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aebad-2400-49a7-8d6f-1b99e55458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7060B-70AF-483D-9D14-880938FF670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e1aebad-2400-49a7-8d6f-1b99e55458b5"/>
    <ds:schemaRef ds:uri="http://www.w3.org/XML/1998/namespace"/>
    <ds:schemaRef ds:uri="13666c74-b4ad-4406-8282-28f46dd3294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82F91C-5938-4E7F-87E1-6F99BCCCD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2BB7A-B3CE-437F-8AFD-DE0ADDD9E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66c74-b4ad-4406-8282-28f46dd3294a"/>
    <ds:schemaRef ds:uri="1e1aebad-2400-49a7-8d6f-1b99e5545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19938</TotalTime>
  <Words>1514</Words>
  <Application>Microsoft Office PowerPoint</Application>
  <PresentationFormat>Widescreen</PresentationFormat>
  <Paragraphs>292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Symbol</vt:lpstr>
      <vt:lpstr>Office Theme</vt:lpstr>
      <vt:lpstr>         The Clean River Kent Campaign 2024 Open Event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Lavictoire</dc:creator>
  <cp:lastModifiedBy>Isobel Stoddart</cp:lastModifiedBy>
  <cp:revision>190</cp:revision>
  <cp:lastPrinted>2024-09-26T07:18:15Z</cp:lastPrinted>
  <dcterms:created xsi:type="dcterms:W3CDTF">2021-02-23T20:06:24Z</dcterms:created>
  <dcterms:modified xsi:type="dcterms:W3CDTF">2024-10-09T10:58:45Z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0x01010030091469A585B14ABB9CFDD7D71B0547</vt:lpwstr>
  </property>
</Properties>
</file>